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60" r:id="rId2"/>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6"/>
    <p:restoredTop sz="94637"/>
  </p:normalViewPr>
  <p:slideViewPr>
    <p:cSldViewPr snapToGrid="0">
      <p:cViewPr>
        <p:scale>
          <a:sx n="120" d="100"/>
          <a:sy n="120" d="100"/>
        </p:scale>
        <p:origin x="13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B820FA1-7594-9C48-968C-3999A56E1129}" type="datetimeFigureOut">
              <a:rPr lang="de-DE" smtClean="0"/>
              <a:t>24.05.23</a:t>
            </a:fld>
            <a:endParaRPr lang="de-DE"/>
          </a:p>
        </p:txBody>
      </p:sp>
      <p:sp>
        <p:nvSpPr>
          <p:cNvPr id="4" name="Folienbildplatzhalt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E7E3FC4-2BD3-4D43-B09D-62ADDBDA78E9}" type="slidenum">
              <a:rPr lang="de-DE" smtClean="0"/>
              <a:t>‹Nr.›</a:t>
            </a:fld>
            <a:endParaRPr lang="de-DE"/>
          </a:p>
        </p:txBody>
      </p:sp>
    </p:spTree>
    <p:extLst>
      <p:ext uri="{BB962C8B-B14F-4D97-AF65-F5344CB8AC3E}">
        <p14:creationId xmlns:p14="http://schemas.microsoft.com/office/powerpoint/2010/main" val="1005657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F72D3E7-52A3-D64F-937D-191DA17C3D8E}" type="datetimeFigureOut">
              <a:rPr lang="de-DE" smtClean="0"/>
              <a:t>24.05.23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2865566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F72D3E7-52A3-D64F-937D-191DA17C3D8E}" type="datetimeFigureOut">
              <a:rPr lang="de-DE" smtClean="0"/>
              <a:t>24.05.23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398057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F72D3E7-52A3-D64F-937D-191DA17C3D8E}" type="datetimeFigureOut">
              <a:rPr lang="de-DE" smtClean="0"/>
              <a:t>24.05.23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4283293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F72D3E7-52A3-D64F-937D-191DA17C3D8E}" type="datetimeFigureOut">
              <a:rPr lang="de-DE" smtClean="0"/>
              <a:t>24.05.23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96993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F72D3E7-52A3-D64F-937D-191DA17C3D8E}" type="datetimeFigureOut">
              <a:rPr lang="de-DE" smtClean="0"/>
              <a:t>24.05.23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380659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F72D3E7-52A3-D64F-937D-191DA17C3D8E}" type="datetimeFigureOut">
              <a:rPr lang="de-DE" smtClean="0"/>
              <a:t>24.05.23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1955560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F72D3E7-52A3-D64F-937D-191DA17C3D8E}" type="datetimeFigureOut">
              <a:rPr lang="de-DE" smtClean="0"/>
              <a:t>24.05.23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34720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F72D3E7-52A3-D64F-937D-191DA17C3D8E}" type="datetimeFigureOut">
              <a:rPr lang="de-DE" smtClean="0"/>
              <a:t>24.05.23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19430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2D3E7-52A3-D64F-937D-191DA17C3D8E}" type="datetimeFigureOut">
              <a:rPr lang="de-DE" smtClean="0"/>
              <a:t>24.05.23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57398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CF72D3E7-52A3-D64F-937D-191DA17C3D8E}" type="datetimeFigureOut">
              <a:rPr lang="de-DE" smtClean="0"/>
              <a:t>24.05.23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122609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CF72D3E7-52A3-D64F-937D-191DA17C3D8E}" type="datetimeFigureOut">
              <a:rPr lang="de-DE" smtClean="0"/>
              <a:t>24.05.23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E6AFBAC-4B3E-5548-9E78-4A1F606FE66F}" type="slidenum">
              <a:rPr lang="de-DE" smtClean="0"/>
              <a:t>‹Nr.›</a:t>
            </a:fld>
            <a:endParaRPr lang="de-DE"/>
          </a:p>
        </p:txBody>
      </p:sp>
    </p:spTree>
    <p:extLst>
      <p:ext uri="{BB962C8B-B14F-4D97-AF65-F5344CB8AC3E}">
        <p14:creationId xmlns:p14="http://schemas.microsoft.com/office/powerpoint/2010/main" val="1168186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F72D3E7-52A3-D64F-937D-191DA17C3D8E}" type="datetimeFigureOut">
              <a:rPr lang="de-DE" smtClean="0"/>
              <a:t>24.05.23</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E6AFBAC-4B3E-5548-9E78-4A1F606FE66F}" type="slidenum">
              <a:rPr lang="de-DE" smtClean="0"/>
              <a:t>‹Nr.›</a:t>
            </a:fld>
            <a:endParaRPr lang="de-DE"/>
          </a:p>
        </p:txBody>
      </p:sp>
    </p:spTree>
    <p:extLst>
      <p:ext uri="{BB962C8B-B14F-4D97-AF65-F5344CB8AC3E}">
        <p14:creationId xmlns:p14="http://schemas.microsoft.com/office/powerpoint/2010/main" val="367738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emuesehof.lehmann@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 name="Grafik 4" descr="Ein Bild, das Text enthält.&#10;&#10;Automatisch generierte Beschreibung">
            <a:extLst>
              <a:ext uri="{FF2B5EF4-FFF2-40B4-BE49-F238E27FC236}">
                <a16:creationId xmlns:a16="http://schemas.microsoft.com/office/drawing/2014/main" id="{8343FBCB-41C5-9D7F-2AB3-DEC856081DEE}"/>
              </a:ext>
            </a:extLst>
          </p:cNvPr>
          <p:cNvPicPr>
            <a:picLocks noChangeAspect="1"/>
          </p:cNvPicPr>
          <p:nvPr/>
        </p:nvPicPr>
        <p:blipFill>
          <a:blip r:embed="rId2"/>
          <a:stretch>
            <a:fillRect/>
          </a:stretch>
        </p:blipFill>
        <p:spPr>
          <a:xfrm>
            <a:off x="4599553" y="8337452"/>
            <a:ext cx="1985957" cy="1282206"/>
          </a:xfrm>
          <a:prstGeom prst="rect">
            <a:avLst/>
          </a:prstGeom>
        </p:spPr>
      </p:pic>
      <p:sp>
        <p:nvSpPr>
          <p:cNvPr id="12" name="Textfeld 11">
            <a:extLst>
              <a:ext uri="{FF2B5EF4-FFF2-40B4-BE49-F238E27FC236}">
                <a16:creationId xmlns:a16="http://schemas.microsoft.com/office/drawing/2014/main" id="{7A2BA4EC-8019-624E-372A-F67A7421809C}"/>
              </a:ext>
            </a:extLst>
          </p:cNvPr>
          <p:cNvSpPr txBox="1"/>
          <p:nvPr/>
        </p:nvSpPr>
        <p:spPr>
          <a:xfrm>
            <a:off x="449967" y="2487533"/>
            <a:ext cx="5958065" cy="3353290"/>
          </a:xfrm>
          <a:prstGeom prst="rect">
            <a:avLst/>
          </a:prstGeom>
          <a:noFill/>
        </p:spPr>
        <p:txBody>
          <a:bodyPr wrap="square" rtlCol="0">
            <a:spAutoFit/>
          </a:bodyPr>
          <a:lstStyle/>
          <a:p>
            <a:pPr>
              <a:lnSpc>
                <a:spcPts val="1500"/>
              </a:lnSpc>
            </a:pPr>
            <a:r>
              <a:rPr lang="de-DE" sz="1150" dirty="0"/>
              <a:t>Wir betreiben in Niedenstein eine Gemüsevielfaltsgärtnerei und bauen auf kleiner Fläche von April bis November Gemüse an. Der Anbau erfolgt nach den Prinzipien der biointensiven Landwirtschaft. Im Mittelpunkt steht dabei ein nachhaltiger Anbau und ein somit ein gesunder Boden. Unser Ziel ist es nicht nur frisches, gesundes und vor allem leckeres Gemüse anzubauen, sondern gleichzeitig auch ein Lebensraum für Tiere zu schaffen, vom Regenwurm über die Biene bis zum Vogel. </a:t>
            </a:r>
          </a:p>
          <a:p>
            <a:pPr>
              <a:lnSpc>
                <a:spcPts val="1500"/>
              </a:lnSpc>
            </a:pPr>
            <a:endParaRPr lang="de-DE" sz="1150" dirty="0"/>
          </a:p>
          <a:p>
            <a:pPr>
              <a:lnSpc>
                <a:spcPts val="1500"/>
              </a:lnSpc>
            </a:pPr>
            <a:r>
              <a:rPr lang="de-DE" sz="1150" dirty="0"/>
              <a:t>Nur ein gesunder Boden ernährt uns dauerhaft und schützt die Umwelt. </a:t>
            </a:r>
          </a:p>
          <a:p>
            <a:pPr marL="171450" indent="-171450">
              <a:lnSpc>
                <a:spcPts val="1500"/>
              </a:lnSpc>
              <a:buFont typeface="Wingdings" pitchFamily="2" charset="2"/>
              <a:buChar char="ü"/>
            </a:pPr>
            <a:r>
              <a:rPr lang="de-DE" sz="1150" dirty="0"/>
              <a:t>Verzicht auf chemisch synthetische Pflanzenschutzmittel und Dünger</a:t>
            </a:r>
          </a:p>
          <a:p>
            <a:pPr marL="171450" indent="-171450">
              <a:lnSpc>
                <a:spcPts val="1500"/>
              </a:lnSpc>
              <a:buFont typeface="Wingdings" pitchFamily="2" charset="2"/>
              <a:buChar char="ü"/>
            </a:pPr>
            <a:r>
              <a:rPr lang="de-DE" sz="1150" dirty="0"/>
              <a:t>Vielfalt statt Monokultur</a:t>
            </a:r>
          </a:p>
          <a:p>
            <a:pPr marL="171450" indent="-171450">
              <a:lnSpc>
                <a:spcPts val="1500"/>
              </a:lnSpc>
              <a:buFont typeface="Wingdings" pitchFamily="2" charset="2"/>
              <a:buChar char="ü"/>
            </a:pPr>
            <a:r>
              <a:rPr lang="de-DE" sz="1150" dirty="0"/>
              <a:t>Kein Einsatz von Maschinen</a:t>
            </a:r>
          </a:p>
          <a:p>
            <a:pPr marL="171450" indent="-171450">
              <a:lnSpc>
                <a:spcPts val="1500"/>
              </a:lnSpc>
              <a:buFont typeface="Wingdings" pitchFamily="2" charset="2"/>
              <a:buChar char="ü"/>
            </a:pPr>
            <a:r>
              <a:rPr lang="de-DE" sz="1150" dirty="0"/>
              <a:t>Nur oberflächliche, nicht wendende Bodenbearbeitung</a:t>
            </a:r>
          </a:p>
          <a:p>
            <a:pPr marL="171450" indent="-171450">
              <a:lnSpc>
                <a:spcPts val="1500"/>
              </a:lnSpc>
              <a:buFont typeface="Wingdings" pitchFamily="2" charset="2"/>
              <a:buChar char="ü"/>
            </a:pPr>
            <a:r>
              <a:rPr lang="de-DE" sz="1150" dirty="0"/>
              <a:t>Durch enge Pflanzabstände, Mulch oder Gründüngung kein offen liegender Boden </a:t>
            </a:r>
          </a:p>
          <a:p>
            <a:pPr marL="171450" indent="-171450">
              <a:lnSpc>
                <a:spcPts val="1500"/>
              </a:lnSpc>
              <a:buFont typeface="Wingdings" pitchFamily="2" charset="2"/>
              <a:buChar char="ü"/>
            </a:pPr>
            <a:endParaRPr lang="de-DE" sz="1150" dirty="0"/>
          </a:p>
          <a:p>
            <a:pPr>
              <a:lnSpc>
                <a:spcPts val="1500"/>
              </a:lnSpc>
            </a:pPr>
            <a:r>
              <a:rPr lang="de-DE" sz="1150" dirty="0"/>
              <a:t>Wir haben uns entschieden die komplette Jungpflanzenanzucht selbst zu übernehmen – „vom Samenkorn bis zur Ernte“ und bauen etwa 30 verschiedene Gartengemüse an. Dadurch können wir schnell und flexibel handeln und haben die maximale Sortenvielfalt zur Auswahl. </a:t>
            </a:r>
          </a:p>
        </p:txBody>
      </p:sp>
      <p:sp>
        <p:nvSpPr>
          <p:cNvPr id="13" name="Textfeld 12">
            <a:extLst>
              <a:ext uri="{FF2B5EF4-FFF2-40B4-BE49-F238E27FC236}">
                <a16:creationId xmlns:a16="http://schemas.microsoft.com/office/drawing/2014/main" id="{0DABE3A0-A11F-53B6-3707-D466C5412B03}"/>
              </a:ext>
            </a:extLst>
          </p:cNvPr>
          <p:cNvSpPr txBox="1"/>
          <p:nvPr/>
        </p:nvSpPr>
        <p:spPr>
          <a:xfrm>
            <a:off x="449967" y="6080641"/>
            <a:ext cx="5722661" cy="2192908"/>
          </a:xfrm>
          <a:prstGeom prst="rect">
            <a:avLst/>
          </a:prstGeom>
          <a:noFill/>
        </p:spPr>
        <p:txBody>
          <a:bodyPr wrap="square" rtlCol="0">
            <a:spAutoFit/>
          </a:bodyPr>
          <a:lstStyle/>
          <a:p>
            <a:pPr>
              <a:lnSpc>
                <a:spcPts val="1500"/>
              </a:lnSpc>
            </a:pPr>
            <a:r>
              <a:rPr lang="de-DE" sz="1150" dirty="0"/>
              <a:t>Mehrwert für Sie als Gastronom:</a:t>
            </a:r>
          </a:p>
          <a:p>
            <a:pPr marL="171450" indent="-171450">
              <a:lnSpc>
                <a:spcPts val="1500"/>
              </a:lnSpc>
              <a:buFont typeface="Arial" panose="020B0604020202020204" pitchFamily="34" charset="0"/>
              <a:buChar char="•"/>
            </a:pPr>
            <a:r>
              <a:rPr lang="de-DE" sz="1150" dirty="0"/>
              <a:t>Jede Woche Lieferung von erntefrischem Gemüse</a:t>
            </a:r>
          </a:p>
          <a:p>
            <a:pPr marL="171450" indent="-171450">
              <a:lnSpc>
                <a:spcPts val="1500"/>
              </a:lnSpc>
              <a:buFont typeface="Arial" panose="020B0604020202020204" pitchFamily="34" charset="0"/>
              <a:buChar char="•"/>
            </a:pPr>
            <a:r>
              <a:rPr lang="de-DE" sz="1150" dirty="0"/>
              <a:t>Unbehandeltes Gemüse mit Geschmack </a:t>
            </a:r>
          </a:p>
          <a:p>
            <a:pPr marL="171450" indent="-171450">
              <a:lnSpc>
                <a:spcPts val="1500"/>
              </a:lnSpc>
              <a:buFont typeface="Arial" panose="020B0604020202020204" pitchFamily="34" charset="0"/>
              <a:buChar char="•"/>
            </a:pPr>
            <a:r>
              <a:rPr lang="de-DE" sz="1150" dirty="0"/>
              <a:t>Anbau von Gemüsesorten / - </a:t>
            </a:r>
            <a:r>
              <a:rPr lang="de-DE" sz="1150" dirty="0" err="1"/>
              <a:t>kulturen</a:t>
            </a:r>
            <a:r>
              <a:rPr lang="de-DE" sz="1150" dirty="0"/>
              <a:t> nach Absprache bzw. eigenen Wünschen</a:t>
            </a:r>
          </a:p>
          <a:p>
            <a:pPr marL="171450" indent="-171450">
              <a:lnSpc>
                <a:spcPts val="1500"/>
              </a:lnSpc>
              <a:buFont typeface="Arial" panose="020B0604020202020204" pitchFamily="34" charset="0"/>
              <a:buChar char="•"/>
            </a:pPr>
            <a:r>
              <a:rPr lang="de-DE" sz="1150" dirty="0"/>
              <a:t>Ausgefallenere Gemüsekulturen, Kräuter und </a:t>
            </a:r>
            <a:r>
              <a:rPr lang="de-DE" sz="1150" dirty="0" err="1"/>
              <a:t>Microgreens</a:t>
            </a:r>
            <a:endParaRPr lang="de-DE" sz="1150" dirty="0"/>
          </a:p>
          <a:p>
            <a:pPr marL="171450" indent="-171450">
              <a:lnSpc>
                <a:spcPts val="1500"/>
              </a:lnSpc>
              <a:buFont typeface="Arial" panose="020B0604020202020204" pitchFamily="34" charset="0"/>
              <a:buChar char="•"/>
            </a:pPr>
            <a:r>
              <a:rPr lang="de-DE" sz="1150" dirty="0"/>
              <a:t>Werbemöglichkeiten durch regionalen Einkauf </a:t>
            </a:r>
          </a:p>
          <a:p>
            <a:pPr marL="171450" indent="-171450">
              <a:lnSpc>
                <a:spcPts val="1500"/>
              </a:lnSpc>
              <a:buFont typeface="Arial" panose="020B0604020202020204" pitchFamily="34" charset="0"/>
              <a:buChar char="•"/>
            </a:pPr>
            <a:endParaRPr lang="de-DE" sz="1150" dirty="0"/>
          </a:p>
          <a:p>
            <a:pPr indent="-171450">
              <a:lnSpc>
                <a:spcPts val="1500"/>
              </a:lnSpc>
              <a:buFont typeface="Arial" panose="020B0604020202020204" pitchFamily="34" charset="0"/>
              <a:buChar char="•"/>
            </a:pPr>
            <a:endParaRPr lang="de-DE" sz="1150" dirty="0"/>
          </a:p>
          <a:p>
            <a:pPr>
              <a:lnSpc>
                <a:spcPts val="1500"/>
              </a:lnSpc>
            </a:pPr>
            <a:r>
              <a:rPr lang="de-DE" sz="1150" dirty="0"/>
              <a:t>Gerne zeigen wir Ihnen unseren Garten.</a:t>
            </a:r>
          </a:p>
          <a:p>
            <a:pPr>
              <a:lnSpc>
                <a:spcPts val="1500"/>
              </a:lnSpc>
            </a:pPr>
            <a:r>
              <a:rPr lang="de-DE" sz="1150" dirty="0"/>
              <a:t>Wir freuen uns Sie kennen zu lernen. </a:t>
            </a:r>
          </a:p>
          <a:p>
            <a:endParaRPr lang="de-DE" sz="1150" dirty="0"/>
          </a:p>
        </p:txBody>
      </p:sp>
      <p:sp>
        <p:nvSpPr>
          <p:cNvPr id="14" name="Textfeld 13">
            <a:extLst>
              <a:ext uri="{FF2B5EF4-FFF2-40B4-BE49-F238E27FC236}">
                <a16:creationId xmlns:a16="http://schemas.microsoft.com/office/drawing/2014/main" id="{358ABBF2-356C-0810-6263-27292CCCF4B9}"/>
              </a:ext>
            </a:extLst>
          </p:cNvPr>
          <p:cNvSpPr txBox="1"/>
          <p:nvPr/>
        </p:nvSpPr>
        <p:spPr>
          <a:xfrm>
            <a:off x="449967" y="8666237"/>
            <a:ext cx="2133918" cy="923330"/>
          </a:xfrm>
          <a:prstGeom prst="rect">
            <a:avLst/>
          </a:prstGeom>
          <a:noFill/>
        </p:spPr>
        <p:txBody>
          <a:bodyPr wrap="none" rtlCol="0">
            <a:spAutoFit/>
          </a:bodyPr>
          <a:lstStyle/>
          <a:p>
            <a:endParaRPr lang="de-DE" sz="900" dirty="0"/>
          </a:p>
          <a:p>
            <a:r>
              <a:rPr lang="de-DE" sz="900" dirty="0"/>
              <a:t>René &amp; Melanie Lehmann</a:t>
            </a:r>
          </a:p>
          <a:p>
            <a:r>
              <a:rPr lang="de-DE" sz="900" dirty="0"/>
              <a:t>Tannenweg 6, 34305 Niedenstein</a:t>
            </a:r>
          </a:p>
          <a:p>
            <a:r>
              <a:rPr lang="de-DE" sz="900" dirty="0"/>
              <a:t>Tel: 0179-4360430</a:t>
            </a:r>
          </a:p>
          <a:p>
            <a:r>
              <a:rPr lang="de-DE" sz="900" dirty="0"/>
              <a:t>Email: </a:t>
            </a:r>
            <a:r>
              <a:rPr lang="de-DE" sz="900" dirty="0">
                <a:hlinkClick r:id="rId3"/>
              </a:rPr>
              <a:t>Gemuesehof.lehmann@gmail.com</a:t>
            </a:r>
            <a:endParaRPr lang="de-DE" sz="900" dirty="0"/>
          </a:p>
          <a:p>
            <a:r>
              <a:rPr lang="de-DE" sz="900" dirty="0" err="1"/>
              <a:t>www.gemuesehof-lehmann.de</a:t>
            </a:r>
            <a:endParaRPr lang="de-DE" sz="900" dirty="0"/>
          </a:p>
        </p:txBody>
      </p:sp>
      <p:pic>
        <p:nvPicPr>
          <p:cNvPr id="7" name="Grafik 6" descr="Ein Bild, das Gemüse, Salat, Gras, Pflanze enthält.&#10;&#10;Automatisch generierte Beschreibung">
            <a:extLst>
              <a:ext uri="{FF2B5EF4-FFF2-40B4-BE49-F238E27FC236}">
                <a16:creationId xmlns:a16="http://schemas.microsoft.com/office/drawing/2014/main" id="{6748CC57-6566-115E-F0EE-78BB5AAB767F}"/>
              </a:ext>
            </a:extLst>
          </p:cNvPr>
          <p:cNvPicPr>
            <a:picLocks noChangeAspect="1"/>
          </p:cNvPicPr>
          <p:nvPr/>
        </p:nvPicPr>
        <p:blipFill>
          <a:blip r:embed="rId4">
            <a:alphaModFix amt="70000"/>
          </a:blip>
          <a:stretch>
            <a:fillRect/>
          </a:stretch>
        </p:blipFill>
        <p:spPr>
          <a:xfrm>
            <a:off x="3698229" y="223965"/>
            <a:ext cx="2887281" cy="1985159"/>
          </a:xfrm>
          <a:prstGeom prst="rect">
            <a:avLst/>
          </a:prstGeom>
          <a:effectLst>
            <a:softEdge rad="63500"/>
          </a:effectLst>
        </p:spPr>
      </p:pic>
      <p:sp>
        <p:nvSpPr>
          <p:cNvPr id="11" name="Rechteck 10">
            <a:extLst>
              <a:ext uri="{FF2B5EF4-FFF2-40B4-BE49-F238E27FC236}">
                <a16:creationId xmlns:a16="http://schemas.microsoft.com/office/drawing/2014/main" id="{8A31C654-9C95-55D9-9C3E-7E13E9D5BF35}"/>
              </a:ext>
            </a:extLst>
          </p:cNvPr>
          <p:cNvSpPr/>
          <p:nvPr/>
        </p:nvSpPr>
        <p:spPr>
          <a:xfrm>
            <a:off x="-982154" y="639463"/>
            <a:ext cx="5958065" cy="1318181"/>
          </a:xfrm>
          <a:prstGeom prst="rect">
            <a:avLst/>
          </a:prstGeom>
          <a:noFill/>
          <a:effectLst>
            <a:outerShdw blurRad="88900" dist="38100" algn="l" rotWithShape="0">
              <a:prstClr val="black">
                <a:alpha val="19757"/>
              </a:prstClr>
            </a:outerShdw>
          </a:effectLst>
        </p:spPr>
        <p:txBody>
          <a:bodyPr wrap="square" lIns="91440" tIns="45720" rIns="91440" bIns="45720">
            <a:spAutoFit/>
          </a:bodyPr>
          <a:lstStyle/>
          <a:p>
            <a:pPr algn="ctr">
              <a:lnSpc>
                <a:spcPct val="150000"/>
              </a:lnSpc>
            </a:pPr>
            <a:r>
              <a:rPr lang="de-DE" sz="2800" b="1" dirty="0">
                <a:cs typeface="Al Bayan" pitchFamily="2" charset="-78"/>
              </a:rPr>
              <a:t>Frisches Gemüse </a:t>
            </a:r>
          </a:p>
          <a:p>
            <a:pPr algn="ctr">
              <a:lnSpc>
                <a:spcPct val="150000"/>
              </a:lnSpc>
            </a:pPr>
            <a:r>
              <a:rPr lang="de-DE" sz="2800" b="1" dirty="0">
                <a:cs typeface="Al Bayan" pitchFamily="2" charset="-78"/>
              </a:rPr>
              <a:t>aus regionalem Anbau </a:t>
            </a:r>
          </a:p>
        </p:txBody>
      </p:sp>
    </p:spTree>
    <p:extLst>
      <p:ext uri="{BB962C8B-B14F-4D97-AF65-F5344CB8AC3E}">
        <p14:creationId xmlns:p14="http://schemas.microsoft.com/office/powerpoint/2010/main" val="13113343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245</Words>
  <Application>Microsoft Macintosh PowerPoint</Application>
  <PresentationFormat>A4-Papier (210 x 297 mm)</PresentationFormat>
  <Paragraphs>28</Paragraphs>
  <Slides>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vt:i4>
      </vt:variant>
    </vt:vector>
  </HeadingPairs>
  <TitlesOfParts>
    <vt:vector size="6" baseType="lpstr">
      <vt:lpstr>Arial</vt:lpstr>
      <vt:lpstr>Calibri</vt:lpstr>
      <vt:lpstr>Calibri Light</vt:lpstr>
      <vt:lpstr>Wingdings</vt: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Lehmann</dc:creator>
  <cp:lastModifiedBy>René Lehmann</cp:lastModifiedBy>
  <cp:revision>8</cp:revision>
  <cp:lastPrinted>2023-02-08T18:34:01Z</cp:lastPrinted>
  <dcterms:created xsi:type="dcterms:W3CDTF">2023-02-08T18:32:03Z</dcterms:created>
  <dcterms:modified xsi:type="dcterms:W3CDTF">2023-05-24T12:08:43Z</dcterms:modified>
</cp:coreProperties>
</file>